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3" r:id="rId3"/>
    <p:sldId id="257" r:id="rId4"/>
    <p:sldId id="259" r:id="rId5"/>
    <p:sldId id="277" r:id="rId6"/>
    <p:sldId id="260" r:id="rId7"/>
    <p:sldId id="261" r:id="rId8"/>
    <p:sldId id="269" r:id="rId9"/>
    <p:sldId id="270" r:id="rId10"/>
    <p:sldId id="271" r:id="rId11"/>
    <p:sldId id="267" r:id="rId12"/>
    <p:sldId id="268" r:id="rId13"/>
    <p:sldId id="272" r:id="rId14"/>
    <p:sldId id="274" r:id="rId15"/>
    <p:sldId id="27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F1FC7-8B88-4D07-A453-ED124C81B83B}"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F6580-07BD-4DDE-AD3E-58F2A5A5C279}" type="slidenum">
              <a:rPr lang="en-US" smtClean="0"/>
              <a:t>‹#›</a:t>
            </a:fld>
            <a:endParaRPr lang="en-US"/>
          </a:p>
        </p:txBody>
      </p:sp>
    </p:spTree>
    <p:extLst>
      <p:ext uri="{BB962C8B-B14F-4D97-AF65-F5344CB8AC3E}">
        <p14:creationId xmlns:p14="http://schemas.microsoft.com/office/powerpoint/2010/main" val="33684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6F6580-07BD-4DDE-AD3E-58F2A5A5C279}" type="slidenum">
              <a:rPr lang="en-US" smtClean="0"/>
              <a:t>2</a:t>
            </a:fld>
            <a:endParaRPr lang="en-US"/>
          </a:p>
        </p:txBody>
      </p:sp>
    </p:spTree>
    <p:extLst>
      <p:ext uri="{BB962C8B-B14F-4D97-AF65-F5344CB8AC3E}">
        <p14:creationId xmlns:p14="http://schemas.microsoft.com/office/powerpoint/2010/main" val="147732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E136-0F39-EA64-63C9-F0987F1188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6CF1D-939D-816D-5EB7-D600452D7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46EE14-BC99-4D69-89CD-1678D8140A6E}"/>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19CBF73F-3BE4-E9C3-4461-793BFFF70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76422-6F80-D121-6850-955A195B1244}"/>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334919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C517-922E-9EF9-B576-A00AF5C03F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179107-04AA-FD37-3F5E-E7F5F47267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09F1C-6CF1-AA42-50FD-369D116C3F8E}"/>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C765236D-3AF2-118E-08C4-55F192744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F0365-11D5-6F99-49B2-A7FBE29ED91D}"/>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268985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06A6B9-C024-ACB6-98DD-81FAF5F08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EC064A-1AD4-88AC-C053-9E5D30F56B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3C753-9072-0CC9-826D-F928A8AF8472}"/>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73643A7C-1A60-2D61-1263-C58C24EB7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D8C2D-E5B8-8CBF-B120-2FFDB0EE6022}"/>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121976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AFF4-D20A-2D39-FA65-44614F6C0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66218B-4789-0E5C-EDD2-6009B26AA2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7E3786-14EA-0005-E9A7-F64020C9CCF2}"/>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179D7CB3-A902-4019-953C-7B789F2A9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DE543-50E7-A279-74F6-49567032A804}"/>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278619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E139-B3B5-8BAF-8627-B7C05CB7FD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D97B4C-784B-3D75-8E4D-40B9F7FD46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48062-7FF2-77DE-2812-5D7F5B7B8585}"/>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0001FEBC-AC3E-80C5-5667-ADD9D0A2C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6C8ED-6269-B99C-22A7-0B54EC8EF36F}"/>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1136492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9B1D-2AB4-C36B-4FC6-3750E908C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C7DBF-8759-2713-1B2F-F20A1B5EE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F8347E-7545-9C45-F264-DB8F3FEEE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8A4CDD-FAE4-7D4A-92F2-F49E61360A8D}"/>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6" name="Footer Placeholder 5">
            <a:extLst>
              <a:ext uri="{FF2B5EF4-FFF2-40B4-BE49-F238E27FC236}">
                <a16:creationId xmlns:a16="http://schemas.microsoft.com/office/drawing/2014/main" id="{596E8442-C4E8-5F4D-EB74-DF596C11E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2D50C-D7A4-8734-1578-AC5420484477}"/>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425817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9D4D-9F7E-B654-FB4F-CAE143F83E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D8064-97AF-857D-4754-C80FA552A7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0639B-8B8C-388B-1138-69B52CFF48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49BDE6-CE5B-720E-62F4-54EC5590BA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E11021-3679-853A-2244-1F77C4F326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C11B6B-69D7-4E43-9603-E66E2F521FCC}"/>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8" name="Footer Placeholder 7">
            <a:extLst>
              <a:ext uri="{FF2B5EF4-FFF2-40B4-BE49-F238E27FC236}">
                <a16:creationId xmlns:a16="http://schemas.microsoft.com/office/drawing/2014/main" id="{A8666954-72B8-333C-80BE-AB47A0C1E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AC68A1-AA11-94C0-DA04-BE1F7B6DDB97}"/>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3561424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C34D-BFC0-88FF-A0F6-A5543022A4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69E70-1EFD-73CA-1801-419365D3D92F}"/>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4" name="Footer Placeholder 3">
            <a:extLst>
              <a:ext uri="{FF2B5EF4-FFF2-40B4-BE49-F238E27FC236}">
                <a16:creationId xmlns:a16="http://schemas.microsoft.com/office/drawing/2014/main" id="{3173ADBE-3A42-51A2-3309-02789F3CF6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D64D6-22EE-2BB9-CD34-FE87B38CDCA4}"/>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55705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FBE9D-5628-4DC8-8E54-3D23437C4876}"/>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3" name="Footer Placeholder 2">
            <a:extLst>
              <a:ext uri="{FF2B5EF4-FFF2-40B4-BE49-F238E27FC236}">
                <a16:creationId xmlns:a16="http://schemas.microsoft.com/office/drawing/2014/main" id="{36BA3DF1-625E-2D7B-D7AB-BB6BE2A4E6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99A340-A570-1241-F72C-78D7BA01C33F}"/>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451048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DFFD-5A6E-98CD-6279-6347706F9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A4098A-8E96-4A5B-B344-B5E453BB0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BEE2AD-1C98-7068-2146-A01D75CB3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CD95D-6546-6AD9-D403-59F4D55EB400}"/>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6" name="Footer Placeholder 5">
            <a:extLst>
              <a:ext uri="{FF2B5EF4-FFF2-40B4-BE49-F238E27FC236}">
                <a16:creationId xmlns:a16="http://schemas.microsoft.com/office/drawing/2014/main" id="{CAE0C36F-AF94-55D5-524F-4AAB02624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4482A-6211-F078-6FDC-17B7C5A103B9}"/>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8354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181B-2A76-C9EE-AB37-23E69815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2F06F-B912-A45A-435D-E8309FE9A4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DA9B13-9135-C4CA-54A0-13BB51B6C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DFDCF1-6679-AC29-9335-5D84BEC6A627}"/>
              </a:ext>
            </a:extLst>
          </p:cNvPr>
          <p:cNvSpPr>
            <a:spLocks noGrp="1"/>
          </p:cNvSpPr>
          <p:nvPr>
            <p:ph type="dt" sz="half" idx="10"/>
          </p:nvPr>
        </p:nvSpPr>
        <p:spPr/>
        <p:txBody>
          <a:bodyPr/>
          <a:lstStyle/>
          <a:p>
            <a:fld id="{6F9EEEE9-8C15-484E-BFE0-89E015689532}" type="datetimeFigureOut">
              <a:rPr lang="en-US" smtClean="0"/>
              <a:t>11/27/2024</a:t>
            </a:fld>
            <a:endParaRPr lang="en-US"/>
          </a:p>
        </p:txBody>
      </p:sp>
      <p:sp>
        <p:nvSpPr>
          <p:cNvPr id="6" name="Footer Placeholder 5">
            <a:extLst>
              <a:ext uri="{FF2B5EF4-FFF2-40B4-BE49-F238E27FC236}">
                <a16:creationId xmlns:a16="http://schemas.microsoft.com/office/drawing/2014/main" id="{8ED438B0-DC2D-5853-FFF8-8B72130DD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69525-7C06-9AED-C0F7-A99E3430F901}"/>
              </a:ext>
            </a:extLst>
          </p:cNvPr>
          <p:cNvSpPr>
            <a:spLocks noGrp="1"/>
          </p:cNvSpPr>
          <p:nvPr>
            <p:ph type="sldNum" sz="quarter" idx="12"/>
          </p:nvPr>
        </p:nvSpPr>
        <p:spPr/>
        <p:txBody>
          <a:bodyPr/>
          <a:lstStyle/>
          <a:p>
            <a:fld id="{D1CEA0EA-D97C-4EE2-9706-80D30245A831}" type="slidenum">
              <a:rPr lang="en-US" smtClean="0"/>
              <a:t>‹#›</a:t>
            </a:fld>
            <a:endParaRPr lang="en-US"/>
          </a:p>
        </p:txBody>
      </p:sp>
    </p:spTree>
    <p:extLst>
      <p:ext uri="{BB962C8B-B14F-4D97-AF65-F5344CB8AC3E}">
        <p14:creationId xmlns:p14="http://schemas.microsoft.com/office/powerpoint/2010/main" val="37428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794057-9F42-9E57-0B39-7419940D8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132A3-75B3-052D-CD95-B3D9D179B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BAEC91-FFF3-56FA-F2B1-795B0CED0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9EEEE9-8C15-484E-BFE0-89E015689532}" type="datetimeFigureOut">
              <a:rPr lang="en-US" smtClean="0"/>
              <a:t>11/27/2024</a:t>
            </a:fld>
            <a:endParaRPr lang="en-US"/>
          </a:p>
        </p:txBody>
      </p:sp>
      <p:sp>
        <p:nvSpPr>
          <p:cNvPr id="5" name="Footer Placeholder 4">
            <a:extLst>
              <a:ext uri="{FF2B5EF4-FFF2-40B4-BE49-F238E27FC236}">
                <a16:creationId xmlns:a16="http://schemas.microsoft.com/office/drawing/2014/main" id="{F9EEFE3F-728E-0CC2-D6BE-4806F623A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A4EC1-C5AB-723B-2DE8-9EAC9A3E4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CEA0EA-D97C-4EE2-9706-80D30245A831}" type="slidenum">
              <a:rPr lang="en-US" smtClean="0"/>
              <a:t>‹#›</a:t>
            </a:fld>
            <a:endParaRPr lang="en-US"/>
          </a:p>
        </p:txBody>
      </p:sp>
    </p:spTree>
    <p:extLst>
      <p:ext uri="{BB962C8B-B14F-4D97-AF65-F5344CB8AC3E}">
        <p14:creationId xmlns:p14="http://schemas.microsoft.com/office/powerpoint/2010/main" val="146148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Layout" Target="../slideLayouts/slideLayout1.xml" /><Relationship Id="rId5" Type="http://schemas.openxmlformats.org/officeDocument/2006/relationships/image" Target="../media/image4.jpe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6.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1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6.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12.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7.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13.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8.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1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9.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15.xml.rels><?xml version="1.0" encoding="UTF-8" standalone="yes"?>
<Relationships xmlns="http://schemas.openxmlformats.org/package/2006/relationships"><Relationship Id="rId8" Type="http://schemas.openxmlformats.org/officeDocument/2006/relationships/image" Target="../media/image20.png" /><Relationship Id="rId3" Type="http://schemas.openxmlformats.org/officeDocument/2006/relationships/slideLayout" Target="../slideLayouts/slideLayout1.xml" /><Relationship Id="rId7" Type="http://schemas.openxmlformats.org/officeDocument/2006/relationships/image" Target="../media/image3.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png" /><Relationship Id="rId5" Type="http://schemas.openxmlformats.org/officeDocument/2006/relationships/image" Target="../media/image4.jpeg" /><Relationship Id="rId4" Type="http://schemas.openxmlformats.org/officeDocument/2006/relationships/image" Target="../media/image1.jpg" /></Relationships>
</file>

<file path=ppt/slides/_rels/slide16.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21.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2.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1.jp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6.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5.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1.jp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7.jpg" /></Relationships>
</file>

<file path=ppt/slides/_rels/slide6.xml.rels><?xml version="1.0" encoding="UTF-8" standalone="yes"?>
<Relationships xmlns="http://schemas.openxmlformats.org/package/2006/relationships"><Relationship Id="rId8" Type="http://schemas.openxmlformats.org/officeDocument/2006/relationships/image" Target="../media/image12.jpg" /><Relationship Id="rId3" Type="http://schemas.openxmlformats.org/officeDocument/2006/relationships/image" Target="../media/image4.jpeg" /><Relationship Id="rId7" Type="http://schemas.openxmlformats.org/officeDocument/2006/relationships/image" Target="../media/image11.png" /><Relationship Id="rId2" Type="http://schemas.openxmlformats.org/officeDocument/2006/relationships/image" Target="../media/image1.jpg" /><Relationship Id="rId1" Type="http://schemas.openxmlformats.org/officeDocument/2006/relationships/slideLayout" Target="../slideLayouts/slideLayout1.xml" /><Relationship Id="rId6" Type="http://schemas.openxmlformats.org/officeDocument/2006/relationships/image" Target="../media/image10.jpg" /><Relationship Id="rId5" Type="http://schemas.openxmlformats.org/officeDocument/2006/relationships/image" Target="../media/image9.jpeg" /><Relationship Id="rId10" Type="http://schemas.openxmlformats.org/officeDocument/2006/relationships/image" Target="../media/image3.png" /><Relationship Id="rId4" Type="http://schemas.openxmlformats.org/officeDocument/2006/relationships/image" Target="../media/image8.jpeg" /><Relationship Id="rId9" Type="http://schemas.openxmlformats.org/officeDocument/2006/relationships/image" Target="../media/image2.png" /></Relationships>
</file>

<file path=ppt/slides/_rels/slide7.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3.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_rels/slide8.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1.jpg" /><Relationship Id="rId1" Type="http://schemas.openxmlformats.org/officeDocument/2006/relationships/slideLayout" Target="../slideLayouts/slideLayout1.xml" /><Relationship Id="rId6" Type="http://schemas.openxmlformats.org/officeDocument/2006/relationships/image" Target="../media/image14.png" /><Relationship Id="rId5" Type="http://schemas.openxmlformats.org/officeDocument/2006/relationships/image" Target="../media/image3.png" /><Relationship Id="rId4" Type="http://schemas.openxmlformats.org/officeDocument/2006/relationships/image" Target="../media/image2.png" /></Relationships>
</file>

<file path=ppt/slides/_rels/slide9.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image" Target="../media/image15.png"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image" Target="../media/image2.png" /><Relationship Id="rId4" Type="http://schemas.openxmlformats.org/officeDocument/2006/relationships/image" Target="../media/image4.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205C61-916B-F7E0-0939-14605B15F23D}"/>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40845E5B-FCD2-5309-9AB7-BB20173B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4F330BB-2A33-AA40-06AE-5534D5130C8A}"/>
              </a:ext>
            </a:extLst>
          </p:cNvPr>
          <p:cNvSpPr txBox="1"/>
          <p:nvPr/>
        </p:nvSpPr>
        <p:spPr>
          <a:xfrm>
            <a:off x="2724998" y="5734734"/>
            <a:ext cx="7909232" cy="646331"/>
          </a:xfrm>
          <a:prstGeom prst="rect">
            <a:avLst/>
          </a:prstGeom>
          <a:noFill/>
        </p:spPr>
        <p:txBody>
          <a:bodyPr wrap="square" rtlCol="0">
            <a:spAutoFit/>
          </a:bodyPr>
          <a:lstStyle/>
          <a:p>
            <a:pPr algn="ctr"/>
            <a:r>
              <a:rPr lang="en-US" sz="3600" dirty="0">
                <a:solidFill>
                  <a:srgbClr val="FF0000"/>
                </a:solidFill>
              </a:rPr>
              <a:t>IF IT’S EASY ,ANYONE ELSE CAN DO IT</a:t>
            </a:r>
          </a:p>
        </p:txBody>
      </p:sp>
      <p:pic>
        <p:nvPicPr>
          <p:cNvPr id="8" name="Picture 7">
            <a:extLst>
              <a:ext uri="{FF2B5EF4-FFF2-40B4-BE49-F238E27FC236}">
                <a16:creationId xmlns:a16="http://schemas.microsoft.com/office/drawing/2014/main" id="{2A3DBC76-C23A-0E72-D694-9FA3C7F38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0" name="Picture 9">
            <a:extLst>
              <a:ext uri="{FF2B5EF4-FFF2-40B4-BE49-F238E27FC236}">
                <a16:creationId xmlns:a16="http://schemas.microsoft.com/office/drawing/2014/main" id="{87D9ACF0-9076-B83B-3E4E-0E5EB0F58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pic>
        <p:nvPicPr>
          <p:cNvPr id="11" name="Picture 10">
            <a:extLst>
              <a:ext uri="{FF2B5EF4-FFF2-40B4-BE49-F238E27FC236}">
                <a16:creationId xmlns:a16="http://schemas.microsoft.com/office/drawing/2014/main" id="{386DFC43-EE11-91A9-17DC-28B17A765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 name="Picture 2" descr="Digital Egypt Pioneers Initiative - DEPI | LinkedIn">
            <a:extLst>
              <a:ext uri="{FF2B5EF4-FFF2-40B4-BE49-F238E27FC236}">
                <a16:creationId xmlns:a16="http://schemas.microsoft.com/office/drawing/2014/main" id="{FA43A207-9FA9-D9EB-976E-B3F2D153D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27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D8F5B-DEDB-4EB8-CFA5-0B72BD9D42A2}"/>
              </a:ext>
            </a:extLst>
          </p:cNvPr>
          <p:cNvPicPr>
            <a:picLocks noChangeAspect="1"/>
          </p:cNvPicPr>
          <p:nvPr/>
        </p:nvPicPr>
        <p:blipFill rotWithShape="1">
          <a:blip r:embed="rId2">
            <a:extLst>
              <a:ext uri="{28A0092B-C50C-407E-A947-70E740481C1C}">
                <a14:useLocalDpi xmlns:a14="http://schemas.microsoft.com/office/drawing/2010/main" val="0"/>
              </a:ext>
            </a:extLst>
          </a:blip>
          <a:srcRect l="9167" t="15938" r="9286" b="15556"/>
          <a:stretch/>
        </p:blipFill>
        <p:spPr>
          <a:xfrm>
            <a:off x="0" y="1654628"/>
            <a:ext cx="12192000" cy="5203372"/>
          </a:xfrm>
          <a:prstGeom prst="rect">
            <a:avLst/>
          </a:prstGeom>
        </p:spPr>
      </p:pic>
      <p:sp>
        <p:nvSpPr>
          <p:cNvPr id="6" name="TextBox 5">
            <a:extLst>
              <a:ext uri="{FF2B5EF4-FFF2-40B4-BE49-F238E27FC236}">
                <a16:creationId xmlns:a16="http://schemas.microsoft.com/office/drawing/2014/main" id="{16137DAA-E2D0-CBD9-509B-1EC77B792CEB}"/>
              </a:ext>
            </a:extLst>
          </p:cNvPr>
          <p:cNvSpPr txBox="1"/>
          <p:nvPr/>
        </p:nvSpPr>
        <p:spPr>
          <a:xfrm>
            <a:off x="2656114" y="1131408"/>
            <a:ext cx="7590971" cy="523220"/>
          </a:xfrm>
          <a:prstGeom prst="rect">
            <a:avLst/>
          </a:prstGeom>
          <a:noFill/>
        </p:spPr>
        <p:txBody>
          <a:bodyPr wrap="square" rtlCol="0">
            <a:spAutoFit/>
          </a:bodyPr>
          <a:lstStyle/>
          <a:p>
            <a:r>
              <a:rPr lang="en-US" sz="2800" b="1" dirty="0"/>
              <a:t>A SNAPSHOOT OF OUR GAMES &amp; RECENT ONES</a:t>
            </a:r>
          </a:p>
        </p:txBody>
      </p:sp>
      <p:pic>
        <p:nvPicPr>
          <p:cNvPr id="7" name="Picture 6">
            <a:extLst>
              <a:ext uri="{FF2B5EF4-FFF2-40B4-BE49-F238E27FC236}">
                <a16:creationId xmlns:a16="http://schemas.microsoft.com/office/drawing/2014/main" id="{A6414ED8-C7C3-F7B2-063E-03AE68998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8" name="Picture 2" descr="Digital Egypt Pioneers Initiative - DEPI | LinkedIn">
            <a:extLst>
              <a:ext uri="{FF2B5EF4-FFF2-40B4-BE49-F238E27FC236}">
                <a16:creationId xmlns:a16="http://schemas.microsoft.com/office/drawing/2014/main" id="{D2C5BB17-76F1-6D5E-BB1B-129E9AAD8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9292955-B621-41AD-5A18-E68DE2382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0" name="Picture 9">
            <a:extLst>
              <a:ext uri="{FF2B5EF4-FFF2-40B4-BE49-F238E27FC236}">
                <a16:creationId xmlns:a16="http://schemas.microsoft.com/office/drawing/2014/main" id="{5A115E83-750F-8D45-6BA1-31CF16CB27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45537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183535" y="1434693"/>
            <a:ext cx="6268064" cy="523220"/>
          </a:xfrm>
          <a:prstGeom prst="rect">
            <a:avLst/>
          </a:prstGeom>
          <a:noFill/>
        </p:spPr>
        <p:txBody>
          <a:bodyPr wrap="square" rtlCol="0">
            <a:spAutoFit/>
          </a:bodyPr>
          <a:lstStyle/>
          <a:p>
            <a:r>
              <a:rPr lang="en-US" sz="2800" dirty="0">
                <a:solidFill>
                  <a:srgbClr val="FF0000"/>
                </a:solidFill>
              </a:rPr>
              <a:t>CONNECT-4 PROJECT HOME PAGE</a:t>
            </a:r>
          </a:p>
        </p:txBody>
      </p:sp>
      <p:pic>
        <p:nvPicPr>
          <p:cNvPr id="5" name="Picture 4">
            <a:extLst>
              <a:ext uri="{FF2B5EF4-FFF2-40B4-BE49-F238E27FC236}">
                <a16:creationId xmlns:a16="http://schemas.microsoft.com/office/drawing/2014/main" id="{2DAA2E3D-30B5-F2A4-C553-17215984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517" y="1968158"/>
            <a:ext cx="6787483" cy="4229442"/>
          </a:xfrm>
          <a:prstGeom prst="rect">
            <a:avLst/>
          </a:prstGeom>
        </p:spPr>
      </p:pic>
      <p:sp>
        <p:nvSpPr>
          <p:cNvPr id="9" name="TextBox 8">
            <a:extLst>
              <a:ext uri="{FF2B5EF4-FFF2-40B4-BE49-F238E27FC236}">
                <a16:creationId xmlns:a16="http://schemas.microsoft.com/office/drawing/2014/main" id="{DCF1DD3B-289D-295B-B781-5D971D9D5037}"/>
              </a:ext>
            </a:extLst>
          </p:cNvPr>
          <p:cNvSpPr txBox="1"/>
          <p:nvPr/>
        </p:nvSpPr>
        <p:spPr>
          <a:xfrm>
            <a:off x="183535" y="2136339"/>
            <a:ext cx="4998065" cy="378565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Connect 4 is a classic strategy game reimagined for the digital age. Players compete to align four of their pieces in a row, either horizontally, vertically, or diagonally. The game encourages strategic thinking and friendly competition.</a:t>
            </a:r>
          </a:p>
          <a:p>
            <a:r>
              <a:rPr lang="en-US" sz="2000" b="1" dirty="0">
                <a:solidFill>
                  <a:srgbClr val="FF0000"/>
                </a:solidFill>
                <a:latin typeface="Times New Roman" panose="02020603050405020304" pitchFamily="18" charset="0"/>
                <a:cs typeface="Times New Roman" panose="02020603050405020304" pitchFamily="18" charset="0"/>
              </a:rPr>
              <a:t>Home Page Content</a:t>
            </a:r>
          </a:p>
          <a:p>
            <a:r>
              <a:rPr lang="en-US" sz="2000" dirty="0">
                <a:latin typeface="Times New Roman" panose="02020603050405020304" pitchFamily="18" charset="0"/>
                <a:cs typeface="Times New Roman" panose="02020603050405020304" pitchFamily="18" charset="0"/>
              </a:rPr>
              <a:t>The homepage of Connect 4 features vibrant graphics, a clear call-to-action for new players, and easy navigation to sign up or log in. Highlights include game instructions, player leaderboards, and featured community events.</a:t>
            </a:r>
          </a:p>
        </p:txBody>
      </p:sp>
      <p:pic>
        <p:nvPicPr>
          <p:cNvPr id="11" name="Picture 10">
            <a:extLst>
              <a:ext uri="{FF2B5EF4-FFF2-40B4-BE49-F238E27FC236}">
                <a16:creationId xmlns:a16="http://schemas.microsoft.com/office/drawing/2014/main" id="{E8CA3953-6AC1-F466-1344-AC8209503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 name="Picture 2" descr="Digital Egypt Pioneers Initiative - DEPI | LinkedIn">
            <a:extLst>
              <a:ext uri="{FF2B5EF4-FFF2-40B4-BE49-F238E27FC236}">
                <a16:creationId xmlns:a16="http://schemas.microsoft.com/office/drawing/2014/main" id="{5F8F420F-ED24-A800-AD4A-7101FFE4C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FD934EA-AE8F-0573-CCCE-CDA2646C0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4" name="Picture 13">
            <a:extLst>
              <a:ext uri="{FF2B5EF4-FFF2-40B4-BE49-F238E27FC236}">
                <a16:creationId xmlns:a16="http://schemas.microsoft.com/office/drawing/2014/main" id="{4A0B1207-1C3D-C35F-EFD1-5B89B484E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315540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0" y="1346843"/>
            <a:ext cx="5370286" cy="1261884"/>
          </a:xfrm>
          <a:prstGeom prst="rect">
            <a:avLst/>
          </a:prstGeom>
          <a:noFill/>
        </p:spPr>
        <p:txBody>
          <a:bodyPr wrap="square" rtlCol="0">
            <a:spAutoFit/>
          </a:bodyPr>
          <a:lstStyle/>
          <a:p>
            <a:r>
              <a:rPr lang="en-US" sz="2800" dirty="0">
                <a:solidFill>
                  <a:srgbClr val="FF0000"/>
                </a:solidFill>
              </a:rPr>
              <a:t>LANGUAGE CONVERTOR PRIVACY</a:t>
            </a:r>
          </a:p>
          <a:p>
            <a:r>
              <a:rPr lang="en-US" sz="2400" dirty="0">
                <a:latin typeface="Times New Roman" panose="02020603050405020304" pitchFamily="18" charset="0"/>
                <a:cs typeface="Times New Roman" panose="02020603050405020304" pitchFamily="18" charset="0"/>
              </a:rPr>
              <a:t>Our system can support the language conversion between Arabic &amp; English</a:t>
            </a:r>
          </a:p>
        </p:txBody>
      </p:sp>
      <p:pic>
        <p:nvPicPr>
          <p:cNvPr id="4" name="Picture 3">
            <a:extLst>
              <a:ext uri="{FF2B5EF4-FFF2-40B4-BE49-F238E27FC236}">
                <a16:creationId xmlns:a16="http://schemas.microsoft.com/office/drawing/2014/main" id="{8652196F-A7B2-F5CC-91D4-4973A19F7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088" y="1595361"/>
            <a:ext cx="6336912" cy="4514499"/>
          </a:xfrm>
          <a:prstGeom prst="rect">
            <a:avLst/>
          </a:prstGeom>
        </p:spPr>
      </p:pic>
      <p:pic>
        <p:nvPicPr>
          <p:cNvPr id="7" name="Picture 6">
            <a:extLst>
              <a:ext uri="{FF2B5EF4-FFF2-40B4-BE49-F238E27FC236}">
                <a16:creationId xmlns:a16="http://schemas.microsoft.com/office/drawing/2014/main" id="{E061F91D-B144-9E69-2099-96D730165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8" name="Picture 2" descr="Digital Egypt Pioneers Initiative - DEPI | LinkedIn">
            <a:extLst>
              <a:ext uri="{FF2B5EF4-FFF2-40B4-BE49-F238E27FC236}">
                <a16:creationId xmlns:a16="http://schemas.microsoft.com/office/drawing/2014/main" id="{CDED28C2-7B4C-0618-921B-980882D45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1ECE1C7-5778-15C1-E378-526D7BB4F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0" name="Picture 9">
            <a:extLst>
              <a:ext uri="{FF2B5EF4-FFF2-40B4-BE49-F238E27FC236}">
                <a16:creationId xmlns:a16="http://schemas.microsoft.com/office/drawing/2014/main" id="{6C8E0310-5F57-BCB7-F51C-DE5D6CA31C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396831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141864" y="1277185"/>
            <a:ext cx="6268064" cy="523220"/>
          </a:xfrm>
          <a:prstGeom prst="rect">
            <a:avLst/>
          </a:prstGeom>
          <a:noFill/>
        </p:spPr>
        <p:txBody>
          <a:bodyPr wrap="square" rtlCol="0">
            <a:spAutoFit/>
          </a:bodyPr>
          <a:lstStyle/>
          <a:p>
            <a:r>
              <a:rPr lang="en-US" sz="2800" dirty="0">
                <a:solidFill>
                  <a:srgbClr val="FF0000"/>
                </a:solidFill>
              </a:rPr>
              <a:t>SIGN UP STEPS</a:t>
            </a:r>
          </a:p>
        </p:txBody>
      </p:sp>
      <p:pic>
        <p:nvPicPr>
          <p:cNvPr id="8" name="Picture 7">
            <a:extLst>
              <a:ext uri="{FF2B5EF4-FFF2-40B4-BE49-F238E27FC236}">
                <a16:creationId xmlns:a16="http://schemas.microsoft.com/office/drawing/2014/main" id="{6C18CB05-3422-1EA4-8953-85B062D3E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86" y="2021236"/>
            <a:ext cx="6788913" cy="3886078"/>
          </a:xfrm>
          <a:prstGeom prst="rect">
            <a:avLst/>
          </a:prstGeom>
        </p:spPr>
      </p:pic>
      <p:sp>
        <p:nvSpPr>
          <p:cNvPr id="12" name="TextBox 11">
            <a:extLst>
              <a:ext uri="{FF2B5EF4-FFF2-40B4-BE49-F238E27FC236}">
                <a16:creationId xmlns:a16="http://schemas.microsoft.com/office/drawing/2014/main" id="{9CF1A7CC-8C21-FEF8-F39E-1DAFD6C8AA36}"/>
              </a:ext>
            </a:extLst>
          </p:cNvPr>
          <p:cNvSpPr txBox="1"/>
          <p:nvPr/>
        </p:nvSpPr>
        <p:spPr>
          <a:xfrm>
            <a:off x="0" y="2090172"/>
            <a:ext cx="4647850" cy="2677656"/>
          </a:xfrm>
          <a:prstGeom prst="rect">
            <a:avLst/>
          </a:prstGeom>
          <a:noFill/>
        </p:spPr>
        <p:txBody>
          <a:bodyPr wrap="square">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Visit the Connect 4 homepage.</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Click on the "Sign Up" button.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Fill out the registration form with your details (name, email, password).</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Verify your email address.</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Start playing!</a:t>
            </a:r>
          </a:p>
        </p:txBody>
      </p:sp>
      <p:pic>
        <p:nvPicPr>
          <p:cNvPr id="13" name="Picture 12">
            <a:extLst>
              <a:ext uri="{FF2B5EF4-FFF2-40B4-BE49-F238E27FC236}">
                <a16:creationId xmlns:a16="http://schemas.microsoft.com/office/drawing/2014/main" id="{CB650969-076B-05A8-14C9-D3DA983B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 name="Picture 2" descr="Digital Egypt Pioneers Initiative - DEPI | LinkedIn">
            <a:extLst>
              <a:ext uri="{FF2B5EF4-FFF2-40B4-BE49-F238E27FC236}">
                <a16:creationId xmlns:a16="http://schemas.microsoft.com/office/drawing/2014/main" id="{E397B265-6786-B2ED-A7CB-CF9CECFEE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EE1DC9F-817B-F962-367C-7B7FC62E4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6" name="Picture 15">
            <a:extLst>
              <a:ext uri="{FF2B5EF4-FFF2-40B4-BE49-F238E27FC236}">
                <a16:creationId xmlns:a16="http://schemas.microsoft.com/office/drawing/2014/main" id="{BA735A96-6FC1-1DBE-45D2-2AFD75215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2771387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71518" y="1502644"/>
            <a:ext cx="6268064" cy="523220"/>
          </a:xfrm>
          <a:prstGeom prst="rect">
            <a:avLst/>
          </a:prstGeom>
          <a:noFill/>
        </p:spPr>
        <p:txBody>
          <a:bodyPr wrap="square" rtlCol="0">
            <a:spAutoFit/>
          </a:bodyPr>
          <a:lstStyle/>
          <a:p>
            <a:r>
              <a:rPr lang="en-US" sz="2800" dirty="0">
                <a:solidFill>
                  <a:srgbClr val="FF0000"/>
                </a:solidFill>
              </a:rPr>
              <a:t>LOGIN PAGE</a:t>
            </a:r>
          </a:p>
        </p:txBody>
      </p:sp>
      <p:pic>
        <p:nvPicPr>
          <p:cNvPr id="8" name="Picture 7">
            <a:extLst>
              <a:ext uri="{FF2B5EF4-FFF2-40B4-BE49-F238E27FC236}">
                <a16:creationId xmlns:a16="http://schemas.microsoft.com/office/drawing/2014/main" id="{4DC87DCF-9C38-5795-5AD5-2BD9C9A46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421" y="1463402"/>
            <a:ext cx="6608579" cy="4661629"/>
          </a:xfrm>
          <a:prstGeom prst="rect">
            <a:avLst/>
          </a:prstGeom>
        </p:spPr>
      </p:pic>
      <p:sp>
        <p:nvSpPr>
          <p:cNvPr id="12" name="TextBox 11">
            <a:extLst>
              <a:ext uri="{FF2B5EF4-FFF2-40B4-BE49-F238E27FC236}">
                <a16:creationId xmlns:a16="http://schemas.microsoft.com/office/drawing/2014/main" id="{9AC86909-0C80-7994-67C7-2CD509C54F3E}"/>
              </a:ext>
            </a:extLst>
          </p:cNvPr>
          <p:cNvSpPr txBox="1"/>
          <p:nvPr/>
        </p:nvSpPr>
        <p:spPr>
          <a:xfrm>
            <a:off x="71518" y="2378444"/>
            <a:ext cx="5198221" cy="1477328"/>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Go to the Connect 4 homepage.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Click on the "Login" button.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Enter your registered email and password.</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Click "Submit" to access your account and start playing.</a:t>
            </a:r>
          </a:p>
        </p:txBody>
      </p:sp>
      <p:pic>
        <p:nvPicPr>
          <p:cNvPr id="15" name="Picture 14">
            <a:extLst>
              <a:ext uri="{FF2B5EF4-FFF2-40B4-BE49-F238E27FC236}">
                <a16:creationId xmlns:a16="http://schemas.microsoft.com/office/drawing/2014/main" id="{3331F913-88BB-003D-6DF8-51CAED06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6" name="Picture 2" descr="Digital Egypt Pioneers Initiative - DEPI | LinkedIn">
            <a:extLst>
              <a:ext uri="{FF2B5EF4-FFF2-40B4-BE49-F238E27FC236}">
                <a16:creationId xmlns:a16="http://schemas.microsoft.com/office/drawing/2014/main" id="{6599BED6-82FD-2E8E-B2DA-7DEE97E8B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ED1F29B-09C1-B68C-2FEE-6C6F5E48F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8" name="Picture 17">
            <a:extLst>
              <a:ext uri="{FF2B5EF4-FFF2-40B4-BE49-F238E27FC236}">
                <a16:creationId xmlns:a16="http://schemas.microsoft.com/office/drawing/2014/main" id="{50F99D26-9E47-B93D-A412-50E084763F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3528067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0" y="1400337"/>
            <a:ext cx="6268064" cy="523220"/>
          </a:xfrm>
          <a:prstGeom prst="rect">
            <a:avLst/>
          </a:prstGeom>
          <a:noFill/>
        </p:spPr>
        <p:txBody>
          <a:bodyPr wrap="square" rtlCol="0">
            <a:spAutoFit/>
          </a:bodyPr>
          <a:lstStyle/>
          <a:p>
            <a:r>
              <a:rPr lang="en-US" sz="2800" dirty="0">
                <a:solidFill>
                  <a:srgbClr val="FF0000"/>
                </a:solidFill>
              </a:rPr>
              <a:t>FINAL PRODUCT &amp; GAME TOTURIAL</a:t>
            </a:r>
          </a:p>
        </p:txBody>
      </p:sp>
      <p:sp>
        <p:nvSpPr>
          <p:cNvPr id="10" name="TextBox 9">
            <a:extLst>
              <a:ext uri="{FF2B5EF4-FFF2-40B4-BE49-F238E27FC236}">
                <a16:creationId xmlns:a16="http://schemas.microsoft.com/office/drawing/2014/main" id="{C19228DB-3F9A-E3D1-8C44-D27944170BD4}"/>
              </a:ext>
            </a:extLst>
          </p:cNvPr>
          <p:cNvSpPr txBox="1"/>
          <p:nvPr/>
        </p:nvSpPr>
        <p:spPr>
          <a:xfrm>
            <a:off x="-56799" y="2019942"/>
            <a:ext cx="4744913" cy="230832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game tutorial guides new players through the rules and strategies, ensuring they can quickly learn and enjoy the game.</a:t>
            </a:r>
          </a:p>
          <a:p>
            <a:r>
              <a:rPr lang="en-US" sz="2400" dirty="0">
                <a:latin typeface="Times New Roman" panose="02020603050405020304" pitchFamily="18" charset="0"/>
                <a:cs typeface="Times New Roman" panose="02020603050405020304" pitchFamily="18" charset="0"/>
              </a:rPr>
              <a:t>Link to the </a:t>
            </a:r>
            <a:r>
              <a:rPr lang="en-US" sz="2400" dirty="0" err="1">
                <a:latin typeface="Times New Roman" panose="02020603050405020304" pitchFamily="18" charset="0"/>
                <a:cs typeface="Times New Roman" panose="02020603050405020304" pitchFamily="18" charset="0"/>
              </a:rPr>
              <a:t>tutorial:</a:t>
            </a:r>
            <a:r>
              <a:rPr lang="en-US" sz="2400" dirty="0" err="1">
                <a:solidFill>
                  <a:srgbClr val="002060"/>
                </a:solidFill>
                <a:latin typeface="Times New Roman" panose="02020603050405020304" pitchFamily="18" charset="0"/>
                <a:cs typeface="Times New Roman" panose="02020603050405020304" pitchFamily="18" charset="0"/>
              </a:rPr>
              <a:t>www.http</a:t>
            </a:r>
            <a:r>
              <a:rPr lang="en-US" sz="2400" dirty="0">
                <a:solidFill>
                  <a:srgbClr val="002060"/>
                </a:solidFill>
                <a:latin typeface="Times New Roman" panose="02020603050405020304" pitchFamily="18" charset="0"/>
                <a:cs typeface="Times New Roman" panose="02020603050405020304" pitchFamily="18" charset="0"/>
              </a:rPr>
              <a:t>/gamefreak.com</a:t>
            </a:r>
          </a:p>
        </p:txBody>
      </p:sp>
      <p:pic>
        <p:nvPicPr>
          <p:cNvPr id="11" name="Picture 10">
            <a:extLst>
              <a:ext uri="{FF2B5EF4-FFF2-40B4-BE49-F238E27FC236}">
                <a16:creationId xmlns:a16="http://schemas.microsoft.com/office/drawing/2014/main" id="{C7A93ED6-EB24-CBD5-04CB-D017DD8B7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 name="Picture 2" descr="Digital Egypt Pioneers Initiative - DEPI | LinkedIn">
            <a:extLst>
              <a:ext uri="{FF2B5EF4-FFF2-40B4-BE49-F238E27FC236}">
                <a16:creationId xmlns:a16="http://schemas.microsoft.com/office/drawing/2014/main" id="{D6BC0C31-9389-4C5E-9385-4D062BAF8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1AB6F77-DC3B-EEE8-F387-5E4687EF8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4" name="Picture 13">
            <a:extLst>
              <a:ext uri="{FF2B5EF4-FFF2-40B4-BE49-F238E27FC236}">
                <a16:creationId xmlns:a16="http://schemas.microsoft.com/office/drawing/2014/main" id="{672C6A32-194A-8213-B61A-0C5958027E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pic>
        <p:nvPicPr>
          <p:cNvPr id="3" name="VID-20240927-WA0001">
            <a:hlinkClick r:id="" action="ppaction://media"/>
            <a:extLst>
              <a:ext uri="{FF2B5EF4-FFF2-40B4-BE49-F238E27FC236}">
                <a16:creationId xmlns:a16="http://schemas.microsoft.com/office/drawing/2014/main" id="{C9D526D1-8DFE-01B1-4FE5-9A19BA2D072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405383" y="1846490"/>
            <a:ext cx="6738938" cy="3165020"/>
          </a:xfrm>
          <a:prstGeom prst="rect">
            <a:avLst/>
          </a:prstGeom>
        </p:spPr>
      </p:pic>
    </p:spTree>
    <p:extLst>
      <p:ext uri="{BB962C8B-B14F-4D97-AF65-F5344CB8AC3E}">
        <p14:creationId xmlns:p14="http://schemas.microsoft.com/office/powerpoint/2010/main" val="36585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D4BFCACE-A7BA-476C-B5EB-16EABA2B2BD0}"/>
              </a:ext>
            </a:extLst>
          </p:cNvPr>
          <p:cNvSpPr txBox="1"/>
          <p:nvPr/>
        </p:nvSpPr>
        <p:spPr>
          <a:xfrm>
            <a:off x="159543" y="2182289"/>
            <a:ext cx="5327957" cy="273921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sz="2400" b="1" dirty="0">
                <a:latin typeface="Times New Roman" panose="02020603050405020304" pitchFamily="18" charset="0"/>
                <a:cs typeface="Times New Roman" panose="02020603050405020304" pitchFamily="18" charset="0"/>
              </a:rPr>
              <a:t>For more information or inquiries, please contact us:</a:t>
            </a:r>
          </a:p>
          <a:p>
            <a:pPr>
              <a:spcAft>
                <a:spcPts val="600"/>
              </a:spcAft>
            </a:pPr>
            <a:r>
              <a:rPr lang="en-US" sz="2000" b="1" u="sng" dirty="0">
                <a:latin typeface="Times New Roman" panose="02020603050405020304" pitchFamily="18" charset="0"/>
                <a:cs typeface="Times New Roman" panose="02020603050405020304" pitchFamily="18" charset="0"/>
              </a:rPr>
              <a:t>Headquarter: </a:t>
            </a:r>
            <a:r>
              <a:rPr lang="en-US" sz="2000" b="1" dirty="0">
                <a:latin typeface="Times New Roman" panose="02020603050405020304" pitchFamily="18" charset="0"/>
                <a:cs typeface="Times New Roman" panose="02020603050405020304" pitchFamily="18" charset="0"/>
              </a:rPr>
              <a:t>79, El Merghany St., Heliopolis – Cairo – Egypt.</a:t>
            </a:r>
          </a:p>
          <a:p>
            <a:pPr>
              <a:spcAft>
                <a:spcPts val="600"/>
              </a:spcAft>
            </a:pPr>
            <a:r>
              <a:rPr lang="en-US" sz="2000" b="1" u="sng" dirty="0">
                <a:latin typeface="Times New Roman" panose="02020603050405020304" pitchFamily="18" charset="0"/>
                <a:cs typeface="Times New Roman" panose="02020603050405020304" pitchFamily="18" charset="0"/>
              </a:rPr>
              <a:t>Tel: </a:t>
            </a:r>
            <a:r>
              <a:rPr lang="en-US" sz="2000" b="1" dirty="0">
                <a:latin typeface="Times New Roman" panose="02020603050405020304" pitchFamily="18" charset="0"/>
                <a:cs typeface="Times New Roman" panose="02020603050405020304" pitchFamily="18" charset="0"/>
              </a:rPr>
              <a:t>+ (202) 207 2414 8 / 01224416955</a:t>
            </a:r>
          </a:p>
          <a:p>
            <a:pPr>
              <a:spcAft>
                <a:spcPts val="600"/>
              </a:spcAft>
            </a:pPr>
            <a:r>
              <a:rPr lang="en-US" sz="2000" b="1" u="sng" dirty="0">
                <a:latin typeface="Times New Roman" panose="02020603050405020304" pitchFamily="18" charset="0"/>
                <a:cs typeface="Times New Roman" panose="02020603050405020304" pitchFamily="18" charset="0"/>
              </a:rPr>
              <a:t>Email: </a:t>
            </a:r>
            <a:r>
              <a:rPr lang="en-US" sz="2000" b="1" dirty="0">
                <a:solidFill>
                  <a:schemeClr val="accent1">
                    <a:lumMod val="50000"/>
                  </a:schemeClr>
                </a:solidFill>
                <a:latin typeface="Times New Roman" panose="02020603050405020304" pitchFamily="18" charset="0"/>
                <a:cs typeface="Times New Roman" panose="02020603050405020304" pitchFamily="18" charset="0"/>
              </a:rPr>
              <a:t>sales@gamefreak.com</a:t>
            </a:r>
            <a:endParaRPr lang="en-GB" sz="2000" dirty="0">
              <a:solidFill>
                <a:schemeClr val="accent1">
                  <a:lumMod val="50000"/>
                </a:schemeClr>
              </a:solidFill>
              <a:latin typeface="Times New Roman" panose="02020603050405020304" pitchFamily="18" charset="0"/>
              <a:cs typeface="Times New Roman" panose="02020603050405020304" pitchFamily="18" charset="0"/>
            </a:endParaRPr>
          </a:p>
          <a:p>
            <a:pPr>
              <a:spcAft>
                <a:spcPts val="600"/>
              </a:spcAft>
            </a:pPr>
            <a:endParaRPr lang="en-GB"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1D0C09-70D4-4B6D-A94D-E4800A33DD16}"/>
              </a:ext>
            </a:extLst>
          </p:cNvPr>
          <p:cNvPicPr>
            <a:picLocks noChangeAspect="1"/>
          </p:cNvPicPr>
          <p:nvPr/>
        </p:nvPicPr>
        <p:blipFill>
          <a:blip r:embed="rId2"/>
          <a:stretch>
            <a:fillRect/>
          </a:stretch>
        </p:blipFill>
        <p:spPr>
          <a:xfrm>
            <a:off x="6704502" y="1670416"/>
            <a:ext cx="5487498" cy="4426280"/>
          </a:xfrm>
          <a:prstGeom prst="rect">
            <a:avLst/>
          </a:prstGeom>
          <a:ln w="3175">
            <a:solidFill>
              <a:schemeClr val="tx1"/>
            </a:solidFill>
          </a:ln>
        </p:spPr>
      </p:pic>
      <p:pic>
        <p:nvPicPr>
          <p:cNvPr id="5" name="Picture 4">
            <a:extLst>
              <a:ext uri="{FF2B5EF4-FFF2-40B4-BE49-F238E27FC236}">
                <a16:creationId xmlns:a16="http://schemas.microsoft.com/office/drawing/2014/main" id="{022CFBBD-3900-700C-1F82-8ADF82D85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7" name="Picture 2" descr="Digital Egypt Pioneers Initiative - DEPI | LinkedIn">
            <a:extLst>
              <a:ext uri="{FF2B5EF4-FFF2-40B4-BE49-F238E27FC236}">
                <a16:creationId xmlns:a16="http://schemas.microsoft.com/office/drawing/2014/main" id="{14150398-7881-48BC-5484-4E48ED9AE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99"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B1A3E8-5091-CF90-0967-651AE9A530DD}"/>
              </a:ext>
            </a:extLst>
          </p:cNvPr>
          <p:cNvSpPr txBox="1"/>
          <p:nvPr/>
        </p:nvSpPr>
        <p:spPr>
          <a:xfrm>
            <a:off x="0" y="1551235"/>
            <a:ext cx="6268064" cy="523220"/>
          </a:xfrm>
          <a:prstGeom prst="rect">
            <a:avLst/>
          </a:prstGeom>
          <a:noFill/>
        </p:spPr>
        <p:txBody>
          <a:bodyPr wrap="square" rtlCol="0">
            <a:spAutoFit/>
          </a:bodyPr>
          <a:lstStyle/>
          <a:p>
            <a:r>
              <a:rPr lang="en-US" sz="2800" dirty="0">
                <a:solidFill>
                  <a:srgbClr val="FF0000"/>
                </a:solidFill>
              </a:rPr>
              <a:t>Contact US</a:t>
            </a:r>
          </a:p>
        </p:txBody>
      </p:sp>
      <p:pic>
        <p:nvPicPr>
          <p:cNvPr id="10" name="Picture 9">
            <a:extLst>
              <a:ext uri="{FF2B5EF4-FFF2-40B4-BE49-F238E27FC236}">
                <a16:creationId xmlns:a16="http://schemas.microsoft.com/office/drawing/2014/main" id="{60E9244D-D880-7F82-3D90-2FC1A34A1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1" name="Picture 10">
            <a:extLst>
              <a:ext uri="{FF2B5EF4-FFF2-40B4-BE49-F238E27FC236}">
                <a16:creationId xmlns:a16="http://schemas.microsoft.com/office/drawing/2014/main" id="{7777FEFE-A897-2E74-9FAF-E1B4A9548F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159728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205C61-916B-F7E0-0939-14605B15F23D}"/>
              </a:ext>
            </a:extLst>
          </p:cNvPr>
          <p:cNvSpPr>
            <a:spLocks noGrp="1"/>
          </p:cNvSpPr>
          <p:nvPr>
            <p:ph type="subTitle" idx="1"/>
          </p:nvPr>
        </p:nvSpPr>
        <p:spPr>
          <a:xfrm>
            <a:off x="312173" y="2042239"/>
            <a:ext cx="9144000" cy="4078126"/>
          </a:xfrm>
        </p:spPr>
        <p:txBody>
          <a:bodyPr>
            <a:normAutofit/>
          </a:bodyPr>
          <a:lstStyle/>
          <a:p>
            <a:pPr marL="342900" marR="0" lvl="0" indent="-342900" algn="l" rtl="0">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About the Company</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VISION</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MISSION</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TEAM</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PROJECTS &amp; STAKHOLDERS</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PLATFORM &amp; GAMES</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OUR RECENT PROJECT</a:t>
            </a:r>
          </a:p>
          <a:p>
            <a:pPr marL="342900" marR="0" lvl="0" indent="-342900" algn="l">
              <a:lnSpc>
                <a:spcPct val="107000"/>
              </a:lnSpc>
              <a:spcBef>
                <a:spcPts val="0"/>
              </a:spcBef>
              <a:spcAft>
                <a:spcPts val="0"/>
              </a:spcAft>
              <a:buFont typeface="Wingdings" panose="05000000000000000000" pitchFamily="2" charset="2"/>
              <a:buChar char=""/>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THE PROJECT CONTENT</a:t>
            </a:r>
          </a:p>
          <a:p>
            <a:pPr marL="342900" marR="0" lvl="0" indent="-342900" algn="l">
              <a:lnSpc>
                <a:spcPct val="107000"/>
              </a:lnSpc>
              <a:spcBef>
                <a:spcPts val="0"/>
              </a:spcBef>
              <a:spcAft>
                <a:spcPts val="0"/>
              </a:spcAft>
              <a:buFont typeface="Wingdings" panose="05000000000000000000" pitchFamily="2" charset="2"/>
              <a:buChar char=""/>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HOMEPAGE CONTENT</a:t>
            </a:r>
          </a:p>
          <a:p>
            <a:pPr marL="342900" marR="0" lvl="0" indent="-342900" algn="l">
              <a:lnSpc>
                <a:spcPct val="107000"/>
              </a:lnSpc>
              <a:spcBef>
                <a:spcPts val="0"/>
              </a:spcBef>
              <a:spcAft>
                <a:spcPts val="0"/>
              </a:spcAft>
              <a:buFont typeface="Wingdings" panose="05000000000000000000" pitchFamily="2" charset="2"/>
              <a:buChar char=""/>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SINING UP STEPS</a:t>
            </a:r>
          </a:p>
          <a:p>
            <a:pPr marL="342900" marR="0" lvl="0" indent="-342900" algn="l">
              <a:lnSpc>
                <a:spcPct val="107000"/>
              </a:lnSpc>
              <a:spcBef>
                <a:spcPts val="0"/>
              </a:spcBef>
              <a:spcAft>
                <a:spcPts val="0"/>
              </a:spcAft>
              <a:buFont typeface="Wingdings" panose="05000000000000000000" pitchFamily="2" charset="2"/>
              <a:buChar char=""/>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LOGIN STEPS</a:t>
            </a:r>
          </a:p>
          <a:p>
            <a:pPr marL="342900" marR="0" lvl="0" indent="-342900" algn="l">
              <a:lnSpc>
                <a:spcPct val="107000"/>
              </a:lnSpc>
              <a:spcBef>
                <a:spcPts val="0"/>
              </a:spcBef>
              <a:spcAft>
                <a:spcPts val="0"/>
              </a:spcAft>
              <a:buFont typeface="Wingdings" panose="05000000000000000000" pitchFamily="2" charset="2"/>
              <a:buChar char=""/>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FINAL PRODUCT &amp; GAME TUTORIAL</a:t>
            </a:r>
          </a:p>
          <a:p>
            <a:pPr marL="342900" marR="0" lvl="0" indent="-342900" algn="l">
              <a:lnSpc>
                <a:spcPct val="107000"/>
              </a:lnSpc>
              <a:spcBef>
                <a:spcPts val="0"/>
              </a:spcBef>
              <a:spcAft>
                <a:spcPts val="0"/>
              </a:spcAft>
              <a:buFont typeface="Wingdings" panose="05000000000000000000" pitchFamily="2" charset="2"/>
              <a:buChar char=""/>
            </a:pPr>
            <a:r>
              <a:rPr lang="en-US" sz="16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CONTACT US</a:t>
            </a:r>
          </a:p>
          <a:p>
            <a:pPr algn="l"/>
            <a:endParaRPr lang="en-US" sz="16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F330BB-2A33-AA40-06AE-5534D5130C8A}"/>
              </a:ext>
            </a:extLst>
          </p:cNvPr>
          <p:cNvSpPr txBox="1"/>
          <p:nvPr/>
        </p:nvSpPr>
        <p:spPr>
          <a:xfrm>
            <a:off x="210573" y="1457464"/>
            <a:ext cx="6268064" cy="584775"/>
          </a:xfrm>
          <a:prstGeom prst="rect">
            <a:avLst/>
          </a:prstGeom>
          <a:noFill/>
        </p:spPr>
        <p:txBody>
          <a:bodyPr wrap="square" rtlCol="0">
            <a:spAutoFit/>
          </a:bodyPr>
          <a:lstStyle/>
          <a:p>
            <a:r>
              <a:rPr lang="en-US" sz="3200" b="1" dirty="0"/>
              <a:t>CONTENT</a:t>
            </a:r>
          </a:p>
        </p:txBody>
      </p:sp>
      <p:pic>
        <p:nvPicPr>
          <p:cNvPr id="4" name="Picture 3">
            <a:extLst>
              <a:ext uri="{FF2B5EF4-FFF2-40B4-BE49-F238E27FC236}">
                <a16:creationId xmlns:a16="http://schemas.microsoft.com/office/drawing/2014/main" id="{0F82FD19-A8CC-1037-676B-8003D0B53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Digital Egypt Pioneers Initiative - DEPI | LinkedIn">
            <a:extLst>
              <a:ext uri="{FF2B5EF4-FFF2-40B4-BE49-F238E27FC236}">
                <a16:creationId xmlns:a16="http://schemas.microsoft.com/office/drawing/2014/main" id="{CC4A0DB4-29E6-177C-71E1-004EC607A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7AACB7-6C4B-69C9-1DFF-DC63160D2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8" name="Picture 7">
            <a:extLst>
              <a:ext uri="{FF2B5EF4-FFF2-40B4-BE49-F238E27FC236}">
                <a16:creationId xmlns:a16="http://schemas.microsoft.com/office/drawing/2014/main" id="{06DA24AE-717D-8001-144B-6C2F369F1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278244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205C61-916B-F7E0-0939-14605B15F23D}"/>
              </a:ext>
            </a:extLst>
          </p:cNvPr>
          <p:cNvSpPr>
            <a:spLocks noGrp="1"/>
          </p:cNvSpPr>
          <p:nvPr>
            <p:ph type="subTitle" idx="1"/>
          </p:nvPr>
        </p:nvSpPr>
        <p:spPr>
          <a:xfrm>
            <a:off x="58056" y="2237694"/>
            <a:ext cx="5442857" cy="2174649"/>
          </a:xfrm>
        </p:spPr>
        <p:txBody>
          <a:bodyPr>
            <a:normAutofit/>
          </a:bodyPr>
          <a:lstStyle/>
          <a:p>
            <a:pPr algn="just"/>
            <a:r>
              <a:rPr lang="en-US" dirty="0">
                <a:latin typeface="Times New Roman" panose="02020603050405020304" pitchFamily="18" charset="0"/>
                <a:cs typeface="Times New Roman" panose="02020603050405020304" pitchFamily="18" charset="0"/>
              </a:rPr>
              <a:t>We are an international game development company dedicated to creating engaging online games. Our platform serves as a showcase for our innovative products, allowing players to connect and enjoy a unique gaming experience.</a:t>
            </a:r>
          </a:p>
        </p:txBody>
      </p:sp>
      <p:sp>
        <p:nvSpPr>
          <p:cNvPr id="6" name="TextBox 5">
            <a:extLst>
              <a:ext uri="{FF2B5EF4-FFF2-40B4-BE49-F238E27FC236}">
                <a16:creationId xmlns:a16="http://schemas.microsoft.com/office/drawing/2014/main" id="{44F330BB-2A33-AA40-06AE-5534D5130C8A}"/>
              </a:ext>
            </a:extLst>
          </p:cNvPr>
          <p:cNvSpPr txBox="1"/>
          <p:nvPr/>
        </p:nvSpPr>
        <p:spPr>
          <a:xfrm>
            <a:off x="58057" y="1545499"/>
            <a:ext cx="6268064" cy="523220"/>
          </a:xfrm>
          <a:prstGeom prst="rect">
            <a:avLst/>
          </a:prstGeom>
          <a:noFill/>
        </p:spPr>
        <p:txBody>
          <a:bodyPr wrap="square" rtlCol="0">
            <a:spAutoFit/>
          </a:bodyPr>
          <a:lstStyle/>
          <a:p>
            <a:r>
              <a:rPr lang="en-US" sz="2800" b="1" dirty="0">
                <a:solidFill>
                  <a:srgbClr val="FF0000"/>
                </a:solidFill>
              </a:rPr>
              <a:t>ABOUT US</a:t>
            </a:r>
          </a:p>
        </p:txBody>
      </p:sp>
      <p:pic>
        <p:nvPicPr>
          <p:cNvPr id="2" name="Picture 1">
            <a:extLst>
              <a:ext uri="{FF2B5EF4-FFF2-40B4-BE49-F238E27FC236}">
                <a16:creationId xmlns:a16="http://schemas.microsoft.com/office/drawing/2014/main" id="{EF52F744-EAF5-6C5E-7744-B222C3EC7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2" descr="Digital Egypt Pioneers Initiative - DEPI | LinkedIn">
            <a:extLst>
              <a:ext uri="{FF2B5EF4-FFF2-40B4-BE49-F238E27FC236}">
                <a16:creationId xmlns:a16="http://schemas.microsoft.com/office/drawing/2014/main" id="{7A1F5EB2-17D8-5547-C78C-6DBF2DB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483F6F6-014B-41B7-7A72-C2A137AD5E76}"/>
              </a:ext>
            </a:extLst>
          </p:cNvPr>
          <p:cNvPicPr>
            <a:picLocks noChangeAspect="1"/>
          </p:cNvPicPr>
          <p:nvPr/>
        </p:nvPicPr>
        <p:blipFill rotWithShape="1">
          <a:blip r:embed="rId4">
            <a:extLst>
              <a:ext uri="{28A0092B-C50C-407E-A947-70E740481C1C}">
                <a14:useLocalDpi xmlns:a14="http://schemas.microsoft.com/office/drawing/2010/main" val="0"/>
              </a:ext>
            </a:extLst>
          </a:blip>
          <a:srcRect l="7245" r="48112"/>
          <a:stretch/>
        </p:blipFill>
        <p:spPr>
          <a:xfrm>
            <a:off x="5979694" y="1545499"/>
            <a:ext cx="6212306" cy="4524747"/>
          </a:xfrm>
          <a:prstGeom prst="rect">
            <a:avLst/>
          </a:prstGeom>
        </p:spPr>
      </p:pic>
      <p:pic>
        <p:nvPicPr>
          <p:cNvPr id="9" name="Picture 8">
            <a:extLst>
              <a:ext uri="{FF2B5EF4-FFF2-40B4-BE49-F238E27FC236}">
                <a16:creationId xmlns:a16="http://schemas.microsoft.com/office/drawing/2014/main" id="{B78321DE-21FA-FE9A-B7E6-42EF89AAD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0" name="Picture 9">
            <a:extLst>
              <a:ext uri="{FF2B5EF4-FFF2-40B4-BE49-F238E27FC236}">
                <a16:creationId xmlns:a16="http://schemas.microsoft.com/office/drawing/2014/main" id="{FD9FE5A6-F160-DAEA-D5C0-35D2347DBA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4116751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205C61-916B-F7E0-0939-14605B15F23D}"/>
              </a:ext>
            </a:extLst>
          </p:cNvPr>
          <p:cNvSpPr>
            <a:spLocks noGrp="1"/>
          </p:cNvSpPr>
          <p:nvPr>
            <p:ph type="subTitle" idx="1"/>
          </p:nvPr>
        </p:nvSpPr>
        <p:spPr>
          <a:xfrm>
            <a:off x="145141" y="2110982"/>
            <a:ext cx="4484915" cy="2798476"/>
          </a:xfrm>
        </p:spPr>
        <p:txBody>
          <a:bodyPr/>
          <a:lstStyle/>
          <a:p>
            <a:pPr algn="l"/>
            <a:r>
              <a:rPr lang="en-US" dirty="0">
                <a:latin typeface="Times New Roman" panose="02020603050405020304" pitchFamily="18" charset="0"/>
                <a:cs typeface="Times New Roman" panose="02020603050405020304" pitchFamily="18" charset="0"/>
              </a:rPr>
              <a:t>To become a leading name in the online gaming industry by developing high-quality, interactive games that foster community and creativity among players worldwide.</a:t>
            </a:r>
          </a:p>
        </p:txBody>
      </p:sp>
      <p:sp>
        <p:nvSpPr>
          <p:cNvPr id="2" name="TextBox 1">
            <a:extLst>
              <a:ext uri="{FF2B5EF4-FFF2-40B4-BE49-F238E27FC236}">
                <a16:creationId xmlns:a16="http://schemas.microsoft.com/office/drawing/2014/main" id="{9EB1A3E8-5091-CF90-0967-651AE9A530DD}"/>
              </a:ext>
            </a:extLst>
          </p:cNvPr>
          <p:cNvSpPr txBox="1"/>
          <p:nvPr/>
        </p:nvSpPr>
        <p:spPr>
          <a:xfrm>
            <a:off x="145142" y="1425324"/>
            <a:ext cx="6268064" cy="523220"/>
          </a:xfrm>
          <a:prstGeom prst="rect">
            <a:avLst/>
          </a:prstGeom>
          <a:noFill/>
        </p:spPr>
        <p:txBody>
          <a:bodyPr wrap="square" rtlCol="0">
            <a:spAutoFit/>
          </a:bodyPr>
          <a:lstStyle/>
          <a:p>
            <a:r>
              <a:rPr lang="en-US" sz="2800" b="1" dirty="0">
                <a:solidFill>
                  <a:srgbClr val="FF0000"/>
                </a:solidFill>
              </a:rPr>
              <a:t>OUR VISION</a:t>
            </a:r>
          </a:p>
        </p:txBody>
      </p:sp>
      <p:pic>
        <p:nvPicPr>
          <p:cNvPr id="8" name="Picture 7">
            <a:extLst>
              <a:ext uri="{FF2B5EF4-FFF2-40B4-BE49-F238E27FC236}">
                <a16:creationId xmlns:a16="http://schemas.microsoft.com/office/drawing/2014/main" id="{DFFD4907-D6C9-AB51-B756-670660FF538E}"/>
              </a:ext>
            </a:extLst>
          </p:cNvPr>
          <p:cNvPicPr>
            <a:picLocks noChangeAspect="1"/>
          </p:cNvPicPr>
          <p:nvPr/>
        </p:nvPicPr>
        <p:blipFill rotWithShape="1">
          <a:blip r:embed="rId2">
            <a:extLst>
              <a:ext uri="{28A0092B-C50C-407E-A947-70E740481C1C}">
                <a14:useLocalDpi xmlns:a14="http://schemas.microsoft.com/office/drawing/2010/main" val="0"/>
              </a:ext>
            </a:extLst>
          </a:blip>
          <a:srcRect l="49903" t="16010" r="9286" b="15563"/>
          <a:stretch/>
        </p:blipFill>
        <p:spPr>
          <a:xfrm>
            <a:off x="5923937" y="1589457"/>
            <a:ext cx="6268063" cy="4552751"/>
          </a:xfrm>
          <a:prstGeom prst="rect">
            <a:avLst/>
          </a:prstGeom>
        </p:spPr>
      </p:pic>
      <p:pic>
        <p:nvPicPr>
          <p:cNvPr id="9" name="Picture 8">
            <a:extLst>
              <a:ext uri="{FF2B5EF4-FFF2-40B4-BE49-F238E27FC236}">
                <a16:creationId xmlns:a16="http://schemas.microsoft.com/office/drawing/2014/main" id="{EA35BBD9-6AD0-74BB-B81B-8DF2D183C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 name="Picture 2" descr="Digital Egypt Pioneers Initiative - DEPI | LinkedIn">
            <a:extLst>
              <a:ext uri="{FF2B5EF4-FFF2-40B4-BE49-F238E27FC236}">
                <a16:creationId xmlns:a16="http://schemas.microsoft.com/office/drawing/2014/main" id="{9C6868AE-BBAD-72AF-BD05-E4AFA36FF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53EA533-BD12-C92A-5BA4-3A55A01C0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2" name="Picture 11">
            <a:extLst>
              <a:ext uri="{FF2B5EF4-FFF2-40B4-BE49-F238E27FC236}">
                <a16:creationId xmlns:a16="http://schemas.microsoft.com/office/drawing/2014/main" id="{4556A96A-C060-E692-A25F-A040F7782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400851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205C61-916B-F7E0-0939-14605B15F23D}"/>
              </a:ext>
            </a:extLst>
          </p:cNvPr>
          <p:cNvSpPr>
            <a:spLocks noGrp="1"/>
          </p:cNvSpPr>
          <p:nvPr>
            <p:ph type="subTitle" idx="1"/>
          </p:nvPr>
        </p:nvSpPr>
        <p:spPr>
          <a:xfrm>
            <a:off x="0" y="2471797"/>
            <a:ext cx="5355771" cy="1853459"/>
          </a:xfrm>
        </p:spPr>
        <p:txBody>
          <a:bodyPr/>
          <a:lstStyle/>
          <a:p>
            <a:pPr algn="l"/>
            <a:r>
              <a:rPr lang="en-US" dirty="0">
                <a:latin typeface="Times New Roman" panose="02020603050405020304" pitchFamily="18" charset="0"/>
                <a:cs typeface="Times New Roman" panose="02020603050405020304" pitchFamily="18" charset="0"/>
              </a:rPr>
              <a:t>Our mission is to deliver exceptional gaming experiences by focusing on user engagement, innovative gameplay, and continuous improvement based on player feedback.</a:t>
            </a:r>
          </a:p>
        </p:txBody>
      </p:sp>
      <p:sp>
        <p:nvSpPr>
          <p:cNvPr id="2" name="TextBox 1">
            <a:extLst>
              <a:ext uri="{FF2B5EF4-FFF2-40B4-BE49-F238E27FC236}">
                <a16:creationId xmlns:a16="http://schemas.microsoft.com/office/drawing/2014/main" id="{9EB1A3E8-5091-CF90-0967-651AE9A530DD}"/>
              </a:ext>
            </a:extLst>
          </p:cNvPr>
          <p:cNvSpPr txBox="1"/>
          <p:nvPr/>
        </p:nvSpPr>
        <p:spPr>
          <a:xfrm>
            <a:off x="0" y="1626265"/>
            <a:ext cx="6268064" cy="523220"/>
          </a:xfrm>
          <a:prstGeom prst="rect">
            <a:avLst/>
          </a:prstGeom>
          <a:noFill/>
        </p:spPr>
        <p:txBody>
          <a:bodyPr wrap="square" rtlCol="0">
            <a:spAutoFit/>
          </a:bodyPr>
          <a:lstStyle/>
          <a:p>
            <a:r>
              <a:rPr lang="en-US" sz="2800" dirty="0">
                <a:solidFill>
                  <a:srgbClr val="FF0000"/>
                </a:solidFill>
              </a:rPr>
              <a:t>OUR MISSION</a:t>
            </a:r>
          </a:p>
        </p:txBody>
      </p:sp>
      <p:pic>
        <p:nvPicPr>
          <p:cNvPr id="4" name="Picture 3">
            <a:extLst>
              <a:ext uri="{FF2B5EF4-FFF2-40B4-BE49-F238E27FC236}">
                <a16:creationId xmlns:a16="http://schemas.microsoft.com/office/drawing/2014/main" id="{C83F5169-941B-07A6-DB49-030EAE230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Picture 2" descr="Digital Egypt Pioneers Initiative - DEPI | LinkedIn">
            <a:extLst>
              <a:ext uri="{FF2B5EF4-FFF2-40B4-BE49-F238E27FC236}">
                <a16:creationId xmlns:a16="http://schemas.microsoft.com/office/drawing/2014/main" id="{B3513ED9-6A24-F6CF-C9C9-61C3C11D0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92B965D-BB74-9FE7-FE07-0156B35E4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1429" y="1488370"/>
            <a:ext cx="5660571" cy="5028546"/>
          </a:xfrm>
          <a:prstGeom prst="rect">
            <a:avLst/>
          </a:prstGeom>
        </p:spPr>
      </p:pic>
      <p:pic>
        <p:nvPicPr>
          <p:cNvPr id="8" name="Picture 7">
            <a:extLst>
              <a:ext uri="{FF2B5EF4-FFF2-40B4-BE49-F238E27FC236}">
                <a16:creationId xmlns:a16="http://schemas.microsoft.com/office/drawing/2014/main" id="{4F74C28A-E185-BDCA-D9F1-350CBE542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9" name="Picture 8">
            <a:extLst>
              <a:ext uri="{FF2B5EF4-FFF2-40B4-BE49-F238E27FC236}">
                <a16:creationId xmlns:a16="http://schemas.microsoft.com/office/drawing/2014/main" id="{30534040-3907-9B59-A0C7-105383BE53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2883411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0" y="1471484"/>
            <a:ext cx="6268064" cy="523220"/>
          </a:xfrm>
          <a:prstGeom prst="rect">
            <a:avLst/>
          </a:prstGeom>
          <a:noFill/>
        </p:spPr>
        <p:txBody>
          <a:bodyPr wrap="square" rtlCol="0">
            <a:spAutoFit/>
          </a:bodyPr>
          <a:lstStyle/>
          <a:p>
            <a:r>
              <a:rPr lang="en-US" sz="2800" dirty="0">
                <a:solidFill>
                  <a:srgbClr val="FF0000"/>
                </a:solidFill>
              </a:rPr>
              <a:t>OUR PROJECTS &amp; STAKHOLDERS</a:t>
            </a:r>
          </a:p>
        </p:txBody>
      </p:sp>
      <p:sp>
        <p:nvSpPr>
          <p:cNvPr id="8" name="TextBox 7">
            <a:extLst>
              <a:ext uri="{FF2B5EF4-FFF2-40B4-BE49-F238E27FC236}">
                <a16:creationId xmlns:a16="http://schemas.microsoft.com/office/drawing/2014/main" id="{8AF8D578-A968-D01C-ECDE-E8D66E105BF7}"/>
              </a:ext>
            </a:extLst>
          </p:cNvPr>
          <p:cNvSpPr txBox="1"/>
          <p:nvPr/>
        </p:nvSpPr>
        <p:spPr>
          <a:xfrm>
            <a:off x="0" y="2162236"/>
            <a:ext cx="6096000"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We have successfully launched several projects in the past, collaborating with various stakeholders, including gaming platforms and tech partners. Our recent projects include educational games and multiplayer experiences that have received positive feedback from players.</a:t>
            </a:r>
          </a:p>
        </p:txBody>
      </p:sp>
      <p:pic>
        <p:nvPicPr>
          <p:cNvPr id="11" name="Picture 10">
            <a:extLst>
              <a:ext uri="{FF2B5EF4-FFF2-40B4-BE49-F238E27FC236}">
                <a16:creationId xmlns:a16="http://schemas.microsoft.com/office/drawing/2014/main" id="{4E74B9A6-767E-EE9C-A998-F75DA4C3A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 name="Picture 2" descr="Digital Egypt Pioneers Initiative - DEPI | LinkedIn">
            <a:extLst>
              <a:ext uri="{FF2B5EF4-FFF2-40B4-BE49-F238E27FC236}">
                <a16:creationId xmlns:a16="http://schemas.microsoft.com/office/drawing/2014/main" id="{797A52D6-F379-9F35-0933-2C5FC2509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2" descr="Wadico">
            <a:extLst>
              <a:ext uri="{FF2B5EF4-FFF2-40B4-BE49-F238E27FC236}">
                <a16:creationId xmlns:a16="http://schemas.microsoft.com/office/drawing/2014/main" id="{A2ECE618-6907-3861-19E9-729AB5E5A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8371" y="1522043"/>
            <a:ext cx="1914330" cy="19143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Egycore | Cairo‬‏">
            <a:extLst>
              <a:ext uri="{FF2B5EF4-FFF2-40B4-BE49-F238E27FC236}">
                <a16:creationId xmlns:a16="http://schemas.microsoft.com/office/drawing/2014/main" id="{19B5728B-ACF5-1DC4-00DE-03AD25F1A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1067" y="1507201"/>
            <a:ext cx="1914331" cy="19291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2E83145-42CB-4695-8143-074F9C008F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71044" y="3683126"/>
            <a:ext cx="1954354" cy="1954354"/>
          </a:xfrm>
          <a:prstGeom prst="rect">
            <a:avLst/>
          </a:prstGeom>
        </p:spPr>
      </p:pic>
      <p:pic>
        <p:nvPicPr>
          <p:cNvPr id="17" name="Picture 16">
            <a:extLst>
              <a:ext uri="{FF2B5EF4-FFF2-40B4-BE49-F238E27FC236}">
                <a16:creationId xmlns:a16="http://schemas.microsoft.com/office/drawing/2014/main" id="{D2E83145-42CB-4695-8143-074F9C008F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43712" y="5884232"/>
            <a:ext cx="2960839" cy="482614"/>
          </a:xfrm>
          <a:prstGeom prst="rect">
            <a:avLst/>
          </a:prstGeom>
        </p:spPr>
      </p:pic>
      <p:pic>
        <p:nvPicPr>
          <p:cNvPr id="18" name="Picture 17">
            <a:extLst>
              <a:ext uri="{FF2B5EF4-FFF2-40B4-BE49-F238E27FC236}">
                <a16:creationId xmlns:a16="http://schemas.microsoft.com/office/drawing/2014/main" id="{D2E83145-42CB-4695-8143-074F9C008F0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748370" y="3683126"/>
            <a:ext cx="1954353" cy="1954353"/>
          </a:xfrm>
          <a:prstGeom prst="rect">
            <a:avLst/>
          </a:prstGeom>
        </p:spPr>
      </p:pic>
      <p:pic>
        <p:nvPicPr>
          <p:cNvPr id="19" name="Picture 18">
            <a:extLst>
              <a:ext uri="{FF2B5EF4-FFF2-40B4-BE49-F238E27FC236}">
                <a16:creationId xmlns:a16="http://schemas.microsoft.com/office/drawing/2014/main" id="{6CE9BA6E-AEA5-40F5-942A-4EC7FA786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20" name="Picture 19">
            <a:extLst>
              <a:ext uri="{FF2B5EF4-FFF2-40B4-BE49-F238E27FC236}">
                <a16:creationId xmlns:a16="http://schemas.microsoft.com/office/drawing/2014/main" id="{9969EC14-677A-541C-2F6C-F244D7AA2F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411653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159657" y="1487663"/>
            <a:ext cx="6268064" cy="523220"/>
          </a:xfrm>
          <a:prstGeom prst="rect">
            <a:avLst/>
          </a:prstGeom>
          <a:noFill/>
        </p:spPr>
        <p:txBody>
          <a:bodyPr wrap="square" rtlCol="0">
            <a:spAutoFit/>
          </a:bodyPr>
          <a:lstStyle/>
          <a:p>
            <a:r>
              <a:rPr lang="en-US" sz="2800" dirty="0">
                <a:solidFill>
                  <a:srgbClr val="FF0000"/>
                </a:solidFill>
              </a:rPr>
              <a:t>OUR TEAM</a:t>
            </a:r>
          </a:p>
        </p:txBody>
      </p:sp>
      <p:pic>
        <p:nvPicPr>
          <p:cNvPr id="5" name="Picture 4">
            <a:extLst>
              <a:ext uri="{FF2B5EF4-FFF2-40B4-BE49-F238E27FC236}">
                <a16:creationId xmlns:a16="http://schemas.microsoft.com/office/drawing/2014/main" id="{D4468581-3F60-8521-9352-2BA8FE4C1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935" y="1651796"/>
            <a:ext cx="6268064" cy="4995747"/>
          </a:xfrm>
          <a:prstGeom prst="rect">
            <a:avLst/>
          </a:prstGeom>
        </p:spPr>
      </p:pic>
      <p:sp>
        <p:nvSpPr>
          <p:cNvPr id="9" name="TextBox 8">
            <a:extLst>
              <a:ext uri="{FF2B5EF4-FFF2-40B4-BE49-F238E27FC236}">
                <a16:creationId xmlns:a16="http://schemas.microsoft.com/office/drawing/2014/main" id="{470A5A30-2927-CDA8-EE00-B71EC6CF58FC}"/>
              </a:ext>
            </a:extLst>
          </p:cNvPr>
          <p:cNvSpPr txBox="1"/>
          <p:nvPr/>
        </p:nvSpPr>
        <p:spPr>
          <a:xfrm>
            <a:off x="159657" y="2043540"/>
            <a:ext cx="5080000"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Our team consists of talented game designers, developers, and marketers who bring diverse skills and creativity to the Connect 4 project. Each member is committed to ensuring the game's success and enhancing player satisfaction</a:t>
            </a:r>
            <a:r>
              <a:rPr lang="en-US" dirty="0">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D77210B1-BAE0-B48B-7692-E7E11C621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 name="Picture 2" descr="Digital Egypt Pioneers Initiative - DEPI | LinkedIn">
            <a:extLst>
              <a:ext uri="{FF2B5EF4-FFF2-40B4-BE49-F238E27FC236}">
                <a16:creationId xmlns:a16="http://schemas.microsoft.com/office/drawing/2014/main" id="{A649843A-A375-9C50-8BE1-B3B89F76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C05D9C8-C984-5747-FE9F-51D5E1540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13" name="Picture 12">
            <a:extLst>
              <a:ext uri="{FF2B5EF4-FFF2-40B4-BE49-F238E27FC236}">
                <a16:creationId xmlns:a16="http://schemas.microsoft.com/office/drawing/2014/main" id="{58EEADF6-DCE6-F126-1759-660F72070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287385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B1A3E8-5091-CF90-0967-651AE9A530DD}"/>
              </a:ext>
            </a:extLst>
          </p:cNvPr>
          <p:cNvSpPr txBox="1"/>
          <p:nvPr/>
        </p:nvSpPr>
        <p:spPr>
          <a:xfrm>
            <a:off x="162758" y="1427400"/>
            <a:ext cx="5788099" cy="3847207"/>
          </a:xfrm>
          <a:prstGeom prst="rect">
            <a:avLst/>
          </a:prstGeom>
          <a:noFill/>
        </p:spPr>
        <p:txBody>
          <a:bodyPr wrap="square" rtlCol="0">
            <a:spAutoFit/>
          </a:bodyPr>
          <a:lstStyle/>
          <a:p>
            <a:r>
              <a:rPr lang="en-US" sz="2800" dirty="0">
                <a:solidFill>
                  <a:srgbClr val="FF0000"/>
                </a:solidFill>
              </a:rPr>
              <a:t>Our PLATFORM</a:t>
            </a:r>
          </a:p>
          <a:p>
            <a:r>
              <a:rPr lang="en-US" sz="2400" dirty="0">
                <a:latin typeface="Times New Roman" panose="02020603050405020304" pitchFamily="18" charset="0"/>
                <a:cs typeface="Times New Roman" panose="02020603050405020304" pitchFamily="18" charset="0"/>
              </a:rPr>
              <a:t>Our platform features a user-friendly interface that supports seamless gameplay and social interaction. In addition to Connect 4, we offer a range of games, including puzzles, strategy games, and casual multiplayer experiences.</a:t>
            </a:r>
          </a:p>
          <a:p>
            <a:r>
              <a:rPr lang="en-US" sz="2400" dirty="0">
                <a:latin typeface="Times New Roman" panose="02020603050405020304" pitchFamily="18" charset="0"/>
                <a:cs typeface="Times New Roman" panose="02020603050405020304" pitchFamily="18" charset="0"/>
              </a:rPr>
              <a:t>Here’s the link to our platform can takes you directly there</a:t>
            </a:r>
          </a:p>
          <a:p>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D663708-F23B-350A-5677-6F07E178E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7" name="Picture 2" descr="Digital Egypt Pioneers Initiative - DEPI | LinkedIn">
            <a:extLst>
              <a:ext uri="{FF2B5EF4-FFF2-40B4-BE49-F238E27FC236}">
                <a16:creationId xmlns:a16="http://schemas.microsoft.com/office/drawing/2014/main" id="{9B46E41B-7E23-37A5-2E02-4E31B9DA2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D50254-E3FF-A9A0-0784-3B5D49F4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9" name="Picture 8">
            <a:extLst>
              <a:ext uri="{FF2B5EF4-FFF2-40B4-BE49-F238E27FC236}">
                <a16:creationId xmlns:a16="http://schemas.microsoft.com/office/drawing/2014/main" id="{4F2F4045-F3E5-FCA4-5BE9-0F8B47CAA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
        <p:nvSpPr>
          <p:cNvPr id="2" name="TextBox 1">
            <a:extLst>
              <a:ext uri="{FF2B5EF4-FFF2-40B4-BE49-F238E27FC236}">
                <a16:creationId xmlns:a16="http://schemas.microsoft.com/office/drawing/2014/main" id="{A2A5BED1-954D-43D5-6DD5-3AD727BF55A2}"/>
              </a:ext>
            </a:extLst>
          </p:cNvPr>
          <p:cNvSpPr txBox="1"/>
          <p:nvPr/>
        </p:nvSpPr>
        <p:spPr>
          <a:xfrm>
            <a:off x="162758" y="4905275"/>
            <a:ext cx="3551100" cy="369332"/>
          </a:xfrm>
          <a:prstGeom prst="rect">
            <a:avLst/>
          </a:prstGeom>
          <a:noFill/>
        </p:spPr>
        <p:txBody>
          <a:bodyPr wrap="none" rtlCol="0">
            <a:spAutoFit/>
          </a:bodyPr>
          <a:lstStyle/>
          <a:p>
            <a:r>
              <a:rPr lang="en-US" dirty="0">
                <a:solidFill>
                  <a:srgbClr val="0070C0"/>
                </a:solidFill>
              </a:rPr>
              <a:t>https://final-project-eui.netlify.app/</a:t>
            </a:r>
          </a:p>
        </p:txBody>
      </p:sp>
      <p:pic>
        <p:nvPicPr>
          <p:cNvPr id="15" name="Picture 14">
            <a:extLst>
              <a:ext uri="{FF2B5EF4-FFF2-40B4-BE49-F238E27FC236}">
                <a16:creationId xmlns:a16="http://schemas.microsoft.com/office/drawing/2014/main" id="{70DF08DE-3423-5258-3E08-222E685E8383}"/>
              </a:ext>
            </a:extLst>
          </p:cNvPr>
          <p:cNvPicPr>
            <a:picLocks noChangeAspect="1"/>
          </p:cNvPicPr>
          <p:nvPr/>
        </p:nvPicPr>
        <p:blipFill>
          <a:blip r:embed="rId6"/>
          <a:stretch>
            <a:fillRect/>
          </a:stretch>
        </p:blipFill>
        <p:spPr>
          <a:xfrm>
            <a:off x="8287656" y="1427400"/>
            <a:ext cx="3904343" cy="5404716"/>
          </a:xfrm>
          <a:prstGeom prst="rect">
            <a:avLst/>
          </a:prstGeom>
        </p:spPr>
      </p:pic>
    </p:spTree>
    <p:extLst>
      <p:ext uri="{BB962C8B-B14F-4D97-AF65-F5344CB8AC3E}">
        <p14:creationId xmlns:p14="http://schemas.microsoft.com/office/powerpoint/2010/main" val="34301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B1A3E8-5091-CF90-0967-651AE9A530DD}"/>
              </a:ext>
            </a:extLst>
          </p:cNvPr>
          <p:cNvSpPr txBox="1"/>
          <p:nvPr/>
        </p:nvSpPr>
        <p:spPr>
          <a:xfrm>
            <a:off x="2553181" y="1052587"/>
            <a:ext cx="7590971" cy="523220"/>
          </a:xfrm>
          <a:prstGeom prst="rect">
            <a:avLst/>
          </a:prstGeom>
          <a:noFill/>
        </p:spPr>
        <p:txBody>
          <a:bodyPr wrap="square" rtlCol="0">
            <a:spAutoFit/>
          </a:bodyPr>
          <a:lstStyle/>
          <a:p>
            <a:r>
              <a:rPr lang="en-US" sz="2800" b="1" dirty="0"/>
              <a:t>A SNAPSHOOT OF OUR GAMES &amp; RECENT ONES</a:t>
            </a:r>
          </a:p>
        </p:txBody>
      </p:sp>
      <p:pic>
        <p:nvPicPr>
          <p:cNvPr id="5" name="Picture 4">
            <a:extLst>
              <a:ext uri="{FF2B5EF4-FFF2-40B4-BE49-F238E27FC236}">
                <a16:creationId xmlns:a16="http://schemas.microsoft.com/office/drawing/2014/main" id="{5343779F-855C-94C1-6569-05AEBB066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98863"/>
            <a:ext cx="12192000" cy="5359136"/>
          </a:xfrm>
          <a:prstGeom prst="rect">
            <a:avLst/>
          </a:prstGeom>
        </p:spPr>
      </p:pic>
      <p:pic>
        <p:nvPicPr>
          <p:cNvPr id="6" name="Picture 5">
            <a:extLst>
              <a:ext uri="{FF2B5EF4-FFF2-40B4-BE49-F238E27FC236}">
                <a16:creationId xmlns:a16="http://schemas.microsoft.com/office/drawing/2014/main" id="{66C4B222-AA3E-1088-C866-DB7654377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0" y="1"/>
            <a:ext cx="1320800" cy="13141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7" name="Picture 2" descr="Digital Egypt Pioneers Initiative - DEPI | LinkedIn">
            <a:extLst>
              <a:ext uri="{FF2B5EF4-FFF2-40B4-BE49-F238E27FC236}">
                <a16:creationId xmlns:a16="http://schemas.microsoft.com/office/drawing/2014/main" id="{A736DBA8-42DE-612A-DCF3-D560A5B5A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999" cy="11500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47A592-2B00-9681-6E49-A12371BFE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14" y="149162"/>
            <a:ext cx="2095238" cy="1015873"/>
          </a:xfrm>
          <a:prstGeom prst="rect">
            <a:avLst/>
          </a:prstGeom>
        </p:spPr>
      </p:pic>
      <p:pic>
        <p:nvPicPr>
          <p:cNvPr id="9" name="Picture 8">
            <a:extLst>
              <a:ext uri="{FF2B5EF4-FFF2-40B4-BE49-F238E27FC236}">
                <a16:creationId xmlns:a16="http://schemas.microsoft.com/office/drawing/2014/main" id="{60C5545D-0FE9-2F7C-531F-6A58136C9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000" y="75350"/>
            <a:ext cx="2921666" cy="1117855"/>
          </a:xfrm>
          <a:prstGeom prst="rect">
            <a:avLst/>
          </a:prstGeom>
        </p:spPr>
      </p:pic>
    </p:spTree>
    <p:extLst>
      <p:ext uri="{BB962C8B-B14F-4D97-AF65-F5344CB8AC3E}">
        <p14:creationId xmlns:p14="http://schemas.microsoft.com/office/powerpoint/2010/main" val="173717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560</Words>
  <Application>Microsoft Office PowerPoint</Application>
  <PresentationFormat>Widescreen</PresentationFormat>
  <Paragraphs>57</Paragraphs>
  <Slides>16</Slides>
  <Notes>1</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yasmin ahmed</dc:creator>
  <cp:lastModifiedBy>yasmin ahmed</cp:lastModifiedBy>
  <cp:revision>6</cp:revision>
  <dcterms:created xsi:type="dcterms:W3CDTF">2024-09-26T12:50:20Z</dcterms:created>
  <dcterms:modified xsi:type="dcterms:W3CDTF">2024-11-27T21:58:21Z</dcterms:modified>
</cp:coreProperties>
</file>